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grandir Narrow" panose="020B0604020202020204" charset="0"/>
      <p:regular r:id="rId15"/>
    </p:embeddedFont>
    <p:embeddedFont>
      <p:font typeface="Agrandir Narrow Bold" panose="020B0604020202020204" charset="0"/>
      <p:regular r:id="rId16"/>
    </p:embeddedFont>
    <p:embeddedFont>
      <p:font typeface="Canva Sans" panose="020B0604020202020204" charset="0"/>
      <p:regular r:id="rId17"/>
    </p:embeddedFont>
    <p:embeddedFont>
      <p:font typeface="Canva Sans Bold" panose="020B0604020202020204" charset="0"/>
      <p:regular r:id="rId18"/>
    </p:embeddedFont>
    <p:embeddedFont>
      <p:font typeface="Montserrat Classic Bold" panose="020B0604020202020204" charset="0"/>
      <p:regular r:id="rId19"/>
    </p:embeddedFont>
    <p:embeddedFont>
      <p:font typeface="Montserrat Light" panose="00000400000000000000" pitchFamily="2" charset="0"/>
      <p:regular r:id="rId20"/>
    </p:embeddedFont>
    <p:embeddedFont>
      <p:font typeface="Montserrat Light Bold" panose="020B0604020202020204" charset="0"/>
      <p:regular r:id="rId21"/>
    </p:embeddedFont>
    <p:embeddedFont>
      <p:font typeface="Poppins Ultra-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914" y="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A3D2E-1A1A-4116-A1F7-FB8F0500B316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65A52-2A6B-4FD4-9EBC-A4D6640016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8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65A52-2A6B-4FD4-9EBC-A4D66400165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398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8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email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8288000" cy="1028700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3899936" y="7276193"/>
            <a:ext cx="10488127" cy="1141785"/>
          </a:xfrm>
          <a:custGeom>
            <a:avLst/>
            <a:gdLst/>
            <a:ahLst/>
            <a:cxnLst/>
            <a:rect l="l" t="t" r="r" b="b"/>
            <a:pathLst>
              <a:path w="2762305" h="241121">
                <a:moveTo>
                  <a:pt x="37646" y="0"/>
                </a:moveTo>
                <a:lnTo>
                  <a:pt x="2724659" y="0"/>
                </a:lnTo>
                <a:cubicBezTo>
                  <a:pt x="2734643" y="0"/>
                  <a:pt x="2744219" y="3966"/>
                  <a:pt x="2751279" y="11026"/>
                </a:cubicBezTo>
                <a:cubicBezTo>
                  <a:pt x="2758339" y="18086"/>
                  <a:pt x="2762305" y="27662"/>
                  <a:pt x="2762305" y="37646"/>
                </a:cubicBezTo>
                <a:lnTo>
                  <a:pt x="2762305" y="203474"/>
                </a:lnTo>
                <a:cubicBezTo>
                  <a:pt x="2762305" y="224266"/>
                  <a:pt x="2745450" y="241121"/>
                  <a:pt x="2724659" y="241121"/>
                </a:cubicBezTo>
                <a:lnTo>
                  <a:pt x="37646" y="241121"/>
                </a:lnTo>
                <a:cubicBezTo>
                  <a:pt x="27662" y="241121"/>
                  <a:pt x="18086" y="237154"/>
                  <a:pt x="11026" y="230094"/>
                </a:cubicBezTo>
                <a:cubicBezTo>
                  <a:pt x="3966" y="223034"/>
                  <a:pt x="0" y="213459"/>
                  <a:pt x="0" y="203474"/>
                </a:cubicBezTo>
                <a:lnTo>
                  <a:pt x="0" y="37646"/>
                </a:lnTo>
                <a:cubicBezTo>
                  <a:pt x="0" y="27662"/>
                  <a:pt x="3966" y="18086"/>
                  <a:pt x="11026" y="11026"/>
                </a:cubicBezTo>
                <a:cubicBezTo>
                  <a:pt x="18086" y="3966"/>
                  <a:pt x="27662" y="0"/>
                  <a:pt x="37646" y="0"/>
                </a:cubicBezTo>
                <a:close/>
              </a:path>
            </a:pathLst>
          </a:custGeom>
          <a:solidFill>
            <a:srgbClr val="38B6FF"/>
          </a:solidFill>
          <a:ln w="28575" cap="rnd">
            <a:solidFill>
              <a:srgbClr val="FEF7ED"/>
            </a:solidFill>
            <a:prstDash val="solid"/>
            <a:round/>
          </a:ln>
        </p:spPr>
        <p:txBody>
          <a:bodyPr/>
          <a:lstStyle/>
          <a:p>
            <a:endParaRPr lang="es-ES" dirty="0"/>
          </a:p>
        </p:txBody>
      </p:sp>
      <p:sp>
        <p:nvSpPr>
          <p:cNvPr id="6" name="TextBox 6"/>
          <p:cNvSpPr txBox="1"/>
          <p:nvPr/>
        </p:nvSpPr>
        <p:spPr>
          <a:xfrm>
            <a:off x="3899936" y="7104656"/>
            <a:ext cx="10488127" cy="13133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FEF7ED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TELECOMUNICACIONES Y SEGURIDAD SE UNEN CON COMMSCOPE, FLUKE, IQSIGHT Y GENETEC PARA PROTEGER ENTORNOS CRÍTICOS.</a:t>
            </a:r>
          </a:p>
        </p:txBody>
      </p:sp>
      <p:sp>
        <p:nvSpPr>
          <p:cNvPr id="7" name="Freeform 7"/>
          <p:cNvSpPr/>
          <p:nvPr/>
        </p:nvSpPr>
        <p:spPr>
          <a:xfrm>
            <a:off x="7232030" y="818856"/>
            <a:ext cx="3585657" cy="1154880"/>
          </a:xfrm>
          <a:custGeom>
            <a:avLst/>
            <a:gdLst/>
            <a:ahLst/>
            <a:cxnLst/>
            <a:rect l="l" t="t" r="r" b="b"/>
            <a:pathLst>
              <a:path w="3585657" h="1154880">
                <a:moveTo>
                  <a:pt x="0" y="0"/>
                </a:moveTo>
                <a:lnTo>
                  <a:pt x="3585658" y="0"/>
                </a:lnTo>
                <a:lnTo>
                  <a:pt x="3585658" y="1154881"/>
                </a:lnTo>
                <a:lnTo>
                  <a:pt x="0" y="115488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098338" y="8636522"/>
            <a:ext cx="2694479" cy="1141786"/>
          </a:xfrm>
          <a:custGeom>
            <a:avLst/>
            <a:gdLst/>
            <a:ahLst/>
            <a:cxnLst/>
            <a:rect l="l" t="t" r="r" b="b"/>
            <a:pathLst>
              <a:path w="2694479" h="1141786">
                <a:moveTo>
                  <a:pt x="0" y="0"/>
                </a:moveTo>
                <a:lnTo>
                  <a:pt x="2694479" y="0"/>
                </a:lnTo>
                <a:lnTo>
                  <a:pt x="2694479" y="1141785"/>
                </a:lnTo>
                <a:lnTo>
                  <a:pt x="0" y="114178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043311" y="8741995"/>
            <a:ext cx="3294876" cy="930839"/>
          </a:xfrm>
          <a:custGeom>
            <a:avLst/>
            <a:gdLst/>
            <a:ahLst/>
            <a:cxnLst/>
            <a:rect l="l" t="t" r="r" b="b"/>
            <a:pathLst>
              <a:path w="3294876" h="930839">
                <a:moveTo>
                  <a:pt x="0" y="0"/>
                </a:moveTo>
                <a:lnTo>
                  <a:pt x="3294876" y="0"/>
                </a:lnTo>
                <a:lnTo>
                  <a:pt x="3294876" y="930839"/>
                </a:lnTo>
                <a:lnTo>
                  <a:pt x="0" y="93083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850259" y="8741995"/>
            <a:ext cx="3174600" cy="1036312"/>
          </a:xfrm>
          <a:custGeom>
            <a:avLst/>
            <a:gdLst/>
            <a:ahLst/>
            <a:cxnLst/>
            <a:rect l="l" t="t" r="r" b="b"/>
            <a:pathLst>
              <a:path w="3174600" h="1036312">
                <a:moveTo>
                  <a:pt x="0" y="0"/>
                </a:moveTo>
                <a:lnTo>
                  <a:pt x="3174600" y="0"/>
                </a:lnTo>
                <a:lnTo>
                  <a:pt x="3174600" y="1036312"/>
                </a:lnTo>
                <a:lnTo>
                  <a:pt x="0" y="103631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232030" y="2792887"/>
            <a:ext cx="3823940" cy="1202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</a:pPr>
            <a:r>
              <a:rPr lang="en-US" sz="7000" b="1">
                <a:solidFill>
                  <a:srgbClr val="FEF7E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EVENTO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9996" y="3768106"/>
            <a:ext cx="17008007" cy="2435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700"/>
              </a:lnSpc>
            </a:pPr>
            <a:r>
              <a:rPr lang="en-US" sz="17000" b="1" dirty="0">
                <a:solidFill>
                  <a:srgbClr val="FEF7E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CONECTIVIDAD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62305" y="6098566"/>
            <a:ext cx="7679627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00"/>
              </a:lnSpc>
            </a:pPr>
            <a:r>
              <a:rPr lang="en-US" sz="5000">
                <a:solidFill>
                  <a:srgbClr val="FEF7ED"/>
                </a:solidFill>
                <a:latin typeface="Canva Sans"/>
                <a:ea typeface="Canva Sans"/>
                <a:cs typeface="Canva Sans"/>
                <a:sym typeface="Canva Sans"/>
              </a:rPr>
              <a:t>¡B</a:t>
            </a:r>
            <a:r>
              <a:rPr lang="en-US" sz="5000" u="none" strike="noStrike">
                <a:solidFill>
                  <a:srgbClr val="FEF7ED"/>
                </a:solidFill>
                <a:latin typeface="Canva Sans"/>
                <a:ea typeface="Canva Sans"/>
                <a:cs typeface="Canva Sans"/>
                <a:sym typeface="Canva Sans"/>
              </a:rPr>
              <a:t>ienvenido a OMERAKI!</a:t>
            </a:r>
          </a:p>
        </p:txBody>
      </p:sp>
      <p:sp>
        <p:nvSpPr>
          <p:cNvPr id="14" name="Freeform 14"/>
          <p:cNvSpPr/>
          <p:nvPr/>
        </p:nvSpPr>
        <p:spPr>
          <a:xfrm>
            <a:off x="520049" y="8826153"/>
            <a:ext cx="3884907" cy="1074824"/>
          </a:xfrm>
          <a:custGeom>
            <a:avLst/>
            <a:gdLst/>
            <a:ahLst/>
            <a:cxnLst/>
            <a:rect l="l" t="t" r="r" b="b"/>
            <a:pathLst>
              <a:path w="3884907" h="1074824">
                <a:moveTo>
                  <a:pt x="0" y="0"/>
                </a:moveTo>
                <a:lnTo>
                  <a:pt x="3884906" y="0"/>
                </a:lnTo>
                <a:lnTo>
                  <a:pt x="3884906" y="1074824"/>
                </a:lnTo>
                <a:lnTo>
                  <a:pt x="0" y="107482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30007" y="5143500"/>
            <a:ext cx="3726530" cy="1562204"/>
            <a:chOff x="0" y="0"/>
            <a:chExt cx="981473" cy="4114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1473" cy="411445"/>
            </a:xfrm>
            <a:custGeom>
              <a:avLst/>
              <a:gdLst/>
              <a:ahLst/>
              <a:cxnLst/>
              <a:rect l="l" t="t" r="r" b="b"/>
              <a:pathLst>
                <a:path w="981473" h="411445">
                  <a:moveTo>
                    <a:pt x="105953" y="0"/>
                  </a:moveTo>
                  <a:lnTo>
                    <a:pt x="875520" y="0"/>
                  </a:lnTo>
                  <a:cubicBezTo>
                    <a:pt x="934036" y="0"/>
                    <a:pt x="981473" y="47437"/>
                    <a:pt x="981473" y="105953"/>
                  </a:cubicBezTo>
                  <a:lnTo>
                    <a:pt x="981473" y="305491"/>
                  </a:lnTo>
                  <a:cubicBezTo>
                    <a:pt x="981473" y="333592"/>
                    <a:pt x="970310" y="360541"/>
                    <a:pt x="950440" y="380412"/>
                  </a:cubicBezTo>
                  <a:cubicBezTo>
                    <a:pt x="930570" y="400282"/>
                    <a:pt x="903620" y="411445"/>
                    <a:pt x="875520" y="411445"/>
                  </a:cubicBezTo>
                  <a:lnTo>
                    <a:pt x="105953" y="411445"/>
                  </a:lnTo>
                  <a:cubicBezTo>
                    <a:pt x="47437" y="411445"/>
                    <a:pt x="0" y="364008"/>
                    <a:pt x="0" y="305491"/>
                  </a:cubicBezTo>
                  <a:lnTo>
                    <a:pt x="0" y="105953"/>
                  </a:lnTo>
                  <a:cubicBezTo>
                    <a:pt x="0" y="77853"/>
                    <a:pt x="11163" y="50903"/>
                    <a:pt x="31033" y="31033"/>
                  </a:cubicBezTo>
                  <a:cubicBezTo>
                    <a:pt x="50903" y="11163"/>
                    <a:pt x="77853" y="0"/>
                    <a:pt x="105953" y="0"/>
                  </a:cubicBezTo>
                  <a:close/>
                </a:path>
              </a:pathLst>
            </a:custGeom>
            <a:solidFill>
              <a:srgbClr val="38B6FF"/>
            </a:solidFill>
            <a:ln w="28575" cap="rnd">
              <a:solidFill>
                <a:srgbClr val="FEF7ED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981473" cy="487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265070" y="5143500"/>
            <a:ext cx="3726530" cy="1562204"/>
            <a:chOff x="0" y="0"/>
            <a:chExt cx="981473" cy="4114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81473" cy="411445"/>
            </a:xfrm>
            <a:custGeom>
              <a:avLst/>
              <a:gdLst/>
              <a:ahLst/>
              <a:cxnLst/>
              <a:rect l="l" t="t" r="r" b="b"/>
              <a:pathLst>
                <a:path w="981473" h="411445">
                  <a:moveTo>
                    <a:pt x="105953" y="0"/>
                  </a:moveTo>
                  <a:lnTo>
                    <a:pt x="875520" y="0"/>
                  </a:lnTo>
                  <a:cubicBezTo>
                    <a:pt x="934036" y="0"/>
                    <a:pt x="981473" y="47437"/>
                    <a:pt x="981473" y="105953"/>
                  </a:cubicBezTo>
                  <a:lnTo>
                    <a:pt x="981473" y="305491"/>
                  </a:lnTo>
                  <a:cubicBezTo>
                    <a:pt x="981473" y="333592"/>
                    <a:pt x="970310" y="360541"/>
                    <a:pt x="950440" y="380412"/>
                  </a:cubicBezTo>
                  <a:cubicBezTo>
                    <a:pt x="930570" y="400282"/>
                    <a:pt x="903620" y="411445"/>
                    <a:pt x="875520" y="411445"/>
                  </a:cubicBezTo>
                  <a:lnTo>
                    <a:pt x="105953" y="411445"/>
                  </a:lnTo>
                  <a:cubicBezTo>
                    <a:pt x="47437" y="411445"/>
                    <a:pt x="0" y="364008"/>
                    <a:pt x="0" y="305491"/>
                  </a:cubicBezTo>
                  <a:lnTo>
                    <a:pt x="0" y="105953"/>
                  </a:lnTo>
                  <a:cubicBezTo>
                    <a:pt x="0" y="77853"/>
                    <a:pt x="11163" y="50903"/>
                    <a:pt x="31033" y="31033"/>
                  </a:cubicBezTo>
                  <a:cubicBezTo>
                    <a:pt x="50903" y="11163"/>
                    <a:pt x="77853" y="0"/>
                    <a:pt x="105953" y="0"/>
                  </a:cubicBezTo>
                  <a:close/>
                </a:path>
              </a:pathLst>
            </a:custGeom>
            <a:solidFill>
              <a:srgbClr val="38B6FF"/>
            </a:solidFill>
            <a:ln w="28575" cap="rnd">
              <a:solidFill>
                <a:srgbClr val="FEF7ED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981473" cy="487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96400" y="5143500"/>
            <a:ext cx="3726530" cy="1562204"/>
            <a:chOff x="0" y="0"/>
            <a:chExt cx="981473" cy="4114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81473" cy="411445"/>
            </a:xfrm>
            <a:custGeom>
              <a:avLst/>
              <a:gdLst/>
              <a:ahLst/>
              <a:cxnLst/>
              <a:rect l="l" t="t" r="r" b="b"/>
              <a:pathLst>
                <a:path w="981473" h="411445">
                  <a:moveTo>
                    <a:pt x="105953" y="0"/>
                  </a:moveTo>
                  <a:lnTo>
                    <a:pt x="875520" y="0"/>
                  </a:lnTo>
                  <a:cubicBezTo>
                    <a:pt x="934036" y="0"/>
                    <a:pt x="981473" y="47437"/>
                    <a:pt x="981473" y="105953"/>
                  </a:cubicBezTo>
                  <a:lnTo>
                    <a:pt x="981473" y="305491"/>
                  </a:lnTo>
                  <a:cubicBezTo>
                    <a:pt x="981473" y="333592"/>
                    <a:pt x="970310" y="360541"/>
                    <a:pt x="950440" y="380412"/>
                  </a:cubicBezTo>
                  <a:cubicBezTo>
                    <a:pt x="930570" y="400282"/>
                    <a:pt x="903620" y="411445"/>
                    <a:pt x="875520" y="411445"/>
                  </a:cubicBezTo>
                  <a:lnTo>
                    <a:pt x="105953" y="411445"/>
                  </a:lnTo>
                  <a:cubicBezTo>
                    <a:pt x="47437" y="411445"/>
                    <a:pt x="0" y="364008"/>
                    <a:pt x="0" y="305491"/>
                  </a:cubicBezTo>
                  <a:lnTo>
                    <a:pt x="0" y="105953"/>
                  </a:lnTo>
                  <a:cubicBezTo>
                    <a:pt x="0" y="77853"/>
                    <a:pt x="11163" y="50903"/>
                    <a:pt x="31033" y="31033"/>
                  </a:cubicBezTo>
                  <a:cubicBezTo>
                    <a:pt x="50903" y="11163"/>
                    <a:pt x="77853" y="0"/>
                    <a:pt x="105953" y="0"/>
                  </a:cubicBezTo>
                  <a:close/>
                </a:path>
              </a:pathLst>
            </a:custGeom>
            <a:solidFill>
              <a:srgbClr val="38B6FF"/>
            </a:solidFill>
            <a:ln w="28575" cap="rnd">
              <a:solidFill>
                <a:srgbClr val="FEF7ED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981473" cy="487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331463" y="5143500"/>
            <a:ext cx="3927837" cy="1562204"/>
            <a:chOff x="0" y="0"/>
            <a:chExt cx="1034492" cy="41144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34492" cy="411445"/>
            </a:xfrm>
            <a:custGeom>
              <a:avLst/>
              <a:gdLst/>
              <a:ahLst/>
              <a:cxnLst/>
              <a:rect l="l" t="t" r="r" b="b"/>
              <a:pathLst>
                <a:path w="1034492" h="411445">
                  <a:moveTo>
                    <a:pt x="100523" y="0"/>
                  </a:moveTo>
                  <a:lnTo>
                    <a:pt x="933969" y="0"/>
                  </a:lnTo>
                  <a:cubicBezTo>
                    <a:pt x="960629" y="0"/>
                    <a:pt x="986198" y="10591"/>
                    <a:pt x="1005050" y="29443"/>
                  </a:cubicBezTo>
                  <a:cubicBezTo>
                    <a:pt x="1023901" y="48294"/>
                    <a:pt x="1034492" y="73863"/>
                    <a:pt x="1034492" y="100523"/>
                  </a:cubicBezTo>
                  <a:lnTo>
                    <a:pt x="1034492" y="310922"/>
                  </a:lnTo>
                  <a:cubicBezTo>
                    <a:pt x="1034492" y="337582"/>
                    <a:pt x="1023901" y="363150"/>
                    <a:pt x="1005050" y="382002"/>
                  </a:cubicBezTo>
                  <a:cubicBezTo>
                    <a:pt x="986198" y="400854"/>
                    <a:pt x="960629" y="411445"/>
                    <a:pt x="933969" y="411445"/>
                  </a:cubicBezTo>
                  <a:lnTo>
                    <a:pt x="100523" y="411445"/>
                  </a:lnTo>
                  <a:cubicBezTo>
                    <a:pt x="45006" y="411445"/>
                    <a:pt x="0" y="366439"/>
                    <a:pt x="0" y="310922"/>
                  </a:cubicBezTo>
                  <a:lnTo>
                    <a:pt x="0" y="100523"/>
                  </a:lnTo>
                  <a:cubicBezTo>
                    <a:pt x="0" y="73863"/>
                    <a:pt x="10591" y="48294"/>
                    <a:pt x="29443" y="29443"/>
                  </a:cubicBezTo>
                  <a:cubicBezTo>
                    <a:pt x="48294" y="10591"/>
                    <a:pt x="73863" y="0"/>
                    <a:pt x="100523" y="0"/>
                  </a:cubicBezTo>
                  <a:close/>
                </a:path>
              </a:pathLst>
            </a:custGeom>
            <a:solidFill>
              <a:srgbClr val="38B6FF"/>
            </a:solidFill>
            <a:ln w="28575" cap="rnd">
              <a:solidFill>
                <a:srgbClr val="FEF7ED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034492" cy="487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3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230007" y="7598049"/>
            <a:ext cx="3493614" cy="934542"/>
          </a:xfrm>
          <a:custGeom>
            <a:avLst/>
            <a:gdLst/>
            <a:ahLst/>
            <a:cxnLst/>
            <a:rect l="l" t="t" r="r" b="b"/>
            <a:pathLst>
              <a:path w="3493614" h="934542">
                <a:moveTo>
                  <a:pt x="0" y="0"/>
                </a:moveTo>
                <a:lnTo>
                  <a:pt x="3493614" y="0"/>
                </a:lnTo>
                <a:lnTo>
                  <a:pt x="3493614" y="934542"/>
                </a:lnTo>
                <a:lnTo>
                  <a:pt x="0" y="93454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032580" y="7443542"/>
            <a:ext cx="2694479" cy="1141786"/>
          </a:xfrm>
          <a:custGeom>
            <a:avLst/>
            <a:gdLst/>
            <a:ahLst/>
            <a:cxnLst/>
            <a:rect l="l" t="t" r="r" b="b"/>
            <a:pathLst>
              <a:path w="2694479" h="1141786">
                <a:moveTo>
                  <a:pt x="0" y="0"/>
                </a:moveTo>
                <a:lnTo>
                  <a:pt x="2694479" y="0"/>
                </a:lnTo>
                <a:lnTo>
                  <a:pt x="2694479" y="1141786"/>
                </a:lnTo>
                <a:lnTo>
                  <a:pt x="0" y="114178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728054" y="7601752"/>
            <a:ext cx="3294876" cy="930839"/>
          </a:xfrm>
          <a:custGeom>
            <a:avLst/>
            <a:gdLst/>
            <a:ahLst/>
            <a:cxnLst/>
            <a:rect l="l" t="t" r="r" b="b"/>
            <a:pathLst>
              <a:path w="3294876" h="930839">
                <a:moveTo>
                  <a:pt x="0" y="0"/>
                </a:moveTo>
                <a:lnTo>
                  <a:pt x="3294876" y="0"/>
                </a:lnTo>
                <a:lnTo>
                  <a:pt x="3294876" y="930839"/>
                </a:lnTo>
                <a:lnTo>
                  <a:pt x="0" y="93083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541035" y="7549015"/>
            <a:ext cx="3174600" cy="1036312"/>
          </a:xfrm>
          <a:custGeom>
            <a:avLst/>
            <a:gdLst/>
            <a:ahLst/>
            <a:cxnLst/>
            <a:rect l="l" t="t" r="r" b="b"/>
            <a:pathLst>
              <a:path w="3174600" h="1036312">
                <a:moveTo>
                  <a:pt x="0" y="0"/>
                </a:moveTo>
                <a:lnTo>
                  <a:pt x="3174600" y="0"/>
                </a:lnTo>
                <a:lnTo>
                  <a:pt x="3174600" y="1036313"/>
                </a:lnTo>
                <a:lnTo>
                  <a:pt x="0" y="103631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9648825" y="5390567"/>
            <a:ext cx="3116959" cy="90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5"/>
              </a:lnSpc>
            </a:pPr>
            <a:r>
              <a:rPr lang="en-US" sz="2799" b="1">
                <a:solidFill>
                  <a:srgbClr val="FEF7ED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CERTIFICACIÓN Y VALIDACIÓN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17959" y="5430597"/>
            <a:ext cx="3277681" cy="90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5"/>
              </a:lnSpc>
            </a:pPr>
            <a:r>
              <a:rPr lang="en-US" sz="2799" b="1">
                <a:solidFill>
                  <a:srgbClr val="FEF7ED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SEGURIDAD Y ANALÍTICA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71406" y="5409617"/>
            <a:ext cx="3493614" cy="886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6"/>
              </a:lnSpc>
            </a:pPr>
            <a:r>
              <a:rPr lang="en-US" sz="2800" b="1">
                <a:solidFill>
                  <a:srgbClr val="FEF7ED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CONECTIVIDAD E INFRAESTRUCTURA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553434" y="5390567"/>
            <a:ext cx="3483895" cy="90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5"/>
              </a:lnSpc>
            </a:pPr>
            <a:r>
              <a:rPr lang="en-US" sz="2799" b="1">
                <a:solidFill>
                  <a:srgbClr val="FEF7ED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INTEGRACIÓN Y GESTIÓN UNIFICADA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780786" y="727201"/>
            <a:ext cx="9969995" cy="1504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0500"/>
              </a:lnSpc>
              <a:spcBef>
                <a:spcPct val="0"/>
              </a:spcBef>
            </a:pPr>
            <a:r>
              <a:rPr lang="en-US" sz="10500" b="1" spc="-420">
                <a:solidFill>
                  <a:srgbClr val="FEF7E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HOY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713156" y="3143250"/>
            <a:ext cx="13166488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50"/>
              </a:lnSpc>
            </a:pPr>
            <a:r>
              <a:rPr lang="en-US" sz="4500" b="1">
                <a:solidFill>
                  <a:srgbClr val="FEF7E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UNA VISIÓN INTEGRAL DE LAS INFRAESTRUCTURAS CRÍTICAS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46048" y="8180383"/>
            <a:ext cx="1922610" cy="814706"/>
          </a:xfrm>
          <a:custGeom>
            <a:avLst/>
            <a:gdLst/>
            <a:ahLst/>
            <a:cxnLst/>
            <a:rect l="l" t="t" r="r" b="b"/>
            <a:pathLst>
              <a:path w="1922610" h="814706">
                <a:moveTo>
                  <a:pt x="0" y="0"/>
                </a:moveTo>
                <a:lnTo>
                  <a:pt x="1922609" y="0"/>
                </a:lnTo>
                <a:lnTo>
                  <a:pt x="1922609" y="814706"/>
                </a:lnTo>
                <a:lnTo>
                  <a:pt x="0" y="81470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346048" y="3797904"/>
            <a:ext cx="1960942" cy="553988"/>
          </a:xfrm>
          <a:custGeom>
            <a:avLst/>
            <a:gdLst/>
            <a:ahLst/>
            <a:cxnLst/>
            <a:rect l="l" t="t" r="r" b="b"/>
            <a:pathLst>
              <a:path w="1960942" h="553988">
                <a:moveTo>
                  <a:pt x="0" y="0"/>
                </a:moveTo>
                <a:lnTo>
                  <a:pt x="1960942" y="0"/>
                </a:lnTo>
                <a:lnTo>
                  <a:pt x="1960942" y="553988"/>
                </a:lnTo>
                <a:lnTo>
                  <a:pt x="0" y="55398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346048" y="6078329"/>
            <a:ext cx="1922610" cy="729408"/>
          </a:xfrm>
          <a:custGeom>
            <a:avLst/>
            <a:gdLst/>
            <a:ahLst/>
            <a:cxnLst/>
            <a:rect l="l" t="t" r="r" b="b"/>
            <a:pathLst>
              <a:path w="1922610" h="729408">
                <a:moveTo>
                  <a:pt x="0" y="0"/>
                </a:moveTo>
                <a:lnTo>
                  <a:pt x="1922609" y="0"/>
                </a:lnTo>
                <a:lnTo>
                  <a:pt x="1922609" y="729408"/>
                </a:lnTo>
                <a:lnTo>
                  <a:pt x="0" y="72940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953522" y="1860360"/>
            <a:ext cx="2428805" cy="32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80"/>
              </a:lnSpc>
            </a:pPr>
            <a:r>
              <a:rPr lang="en-US" sz="2000" b="1" spc="18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09:40 – 10:20 H.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46048" y="2662524"/>
            <a:ext cx="6648908" cy="95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5"/>
              </a:lnSpc>
            </a:pPr>
            <a:r>
              <a:rPr lang="en-US" sz="1500" spc="6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Soluciones de cableado de distancias extendidas, monitorización de la conectividad y seguridad física, en infraestructuras críticas.</a:t>
            </a:r>
          </a:p>
          <a:p>
            <a:pPr algn="l">
              <a:lnSpc>
                <a:spcPts val="1935"/>
              </a:lnSpc>
            </a:pPr>
            <a:r>
              <a:rPr lang="en-US" sz="1500" spc="6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Fran Alcázar - Responsable de Cuentas</a:t>
            </a:r>
          </a:p>
          <a:p>
            <a:pPr algn="l">
              <a:lnSpc>
                <a:spcPts val="1935"/>
              </a:lnSpc>
            </a:pPr>
            <a:r>
              <a:rPr lang="en-US" sz="1500" spc="6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Alberto Martínez - Director Técnico Sur Europa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53522" y="3905353"/>
            <a:ext cx="2716374" cy="32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80"/>
              </a:lnSpc>
            </a:pPr>
            <a:r>
              <a:rPr lang="en-US" sz="2000" b="1" spc="18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10:20 – 11:00 H.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23360" y="601662"/>
            <a:ext cx="4647342" cy="92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50"/>
              </a:lnSpc>
            </a:pPr>
            <a:r>
              <a:rPr lang="en-US" sz="6500" b="1">
                <a:solidFill>
                  <a:srgbClr val="FEF7E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AGENDA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46048" y="4408406"/>
            <a:ext cx="6648908" cy="71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5"/>
              </a:lnSpc>
            </a:pPr>
            <a:r>
              <a:rPr lang="en-US" sz="1500" spc="6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Certificación: optimiza la eficiencia y la fiabilidad de tus infraestructuras críticas.</a:t>
            </a:r>
          </a:p>
          <a:p>
            <a:pPr algn="l">
              <a:lnSpc>
                <a:spcPts val="1935"/>
              </a:lnSpc>
            </a:pPr>
            <a:r>
              <a:rPr lang="en-US" sz="1500" spc="6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Antonio Salas - Responsable de Ventas Técnicas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53522" y="5405864"/>
            <a:ext cx="2258548" cy="32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80"/>
              </a:lnSpc>
            </a:pPr>
            <a:r>
              <a:rPr lang="en-US" sz="2000" b="1" spc="18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11:00 – 11:30 H.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46048" y="5476349"/>
            <a:ext cx="2059359" cy="249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5"/>
              </a:lnSpc>
            </a:pPr>
            <a:r>
              <a:rPr lang="en-US" sz="1500" b="1" spc="60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Pausa para café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46048" y="6788687"/>
            <a:ext cx="7348008" cy="119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4"/>
              </a:lnSpc>
            </a:pPr>
            <a:r>
              <a:rPr lang="en-US" sz="1499" spc="59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Soluciones de seguridad y análisis de video para la protección perimetral en infraestructuras críticas.</a:t>
            </a:r>
          </a:p>
          <a:p>
            <a:pPr algn="l">
              <a:lnSpc>
                <a:spcPts val="1934"/>
              </a:lnSpc>
            </a:pPr>
            <a:r>
              <a:rPr lang="en-US" sz="1499" spc="59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Paco García Latorre - Desarrollador de Negocio de Sistemas de Video</a:t>
            </a:r>
          </a:p>
          <a:p>
            <a:pPr algn="l">
              <a:lnSpc>
                <a:spcPts val="1934"/>
              </a:lnSpc>
            </a:pPr>
            <a:r>
              <a:rPr lang="en-US" sz="1499" spc="59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Víctor Zúñiga Villanueva - Responsable de Cuentas y Distribución</a:t>
            </a:r>
          </a:p>
          <a:p>
            <a:pPr algn="l">
              <a:lnSpc>
                <a:spcPts val="1934"/>
              </a:lnSpc>
            </a:pPr>
            <a:r>
              <a:rPr lang="en-US" sz="1499" spc="59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Laura Alcázar Moratilla - Responsable Comercial para España y Portugal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53522" y="6305111"/>
            <a:ext cx="2148084" cy="32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80"/>
              </a:lnSpc>
            </a:pPr>
            <a:r>
              <a:rPr lang="en-US" sz="2000" b="1" spc="18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11:30 - 12:10 H.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94906" y="8377751"/>
            <a:ext cx="2387421" cy="32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80"/>
              </a:lnSpc>
            </a:pPr>
            <a:r>
              <a:rPr lang="en-US" sz="2000" b="1" spc="18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12:10 - 12:50 H.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46048" y="8976039"/>
            <a:ext cx="6850923" cy="95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4"/>
              </a:lnSpc>
            </a:pPr>
            <a:r>
              <a:rPr lang="en-US" sz="1499" spc="59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Integración de sistemas de seguridad y gestión unificada en entornos críticos.</a:t>
            </a:r>
          </a:p>
          <a:p>
            <a:pPr algn="l">
              <a:lnSpc>
                <a:spcPts val="1934"/>
              </a:lnSpc>
            </a:pPr>
            <a:r>
              <a:rPr lang="en-US" sz="1499" spc="59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Elías Calvar López - Responsable de Cuentas Iberia </a:t>
            </a:r>
          </a:p>
          <a:p>
            <a:pPr algn="l">
              <a:lnSpc>
                <a:spcPts val="1934"/>
              </a:lnSpc>
            </a:pPr>
            <a:r>
              <a:rPr lang="en-US" sz="1499" spc="59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Gonzalo Herranz - Ingeniero de pre-venta Sur de Europa</a:t>
            </a:r>
          </a:p>
        </p:txBody>
      </p:sp>
      <p:sp>
        <p:nvSpPr>
          <p:cNvPr id="16" name="Freeform 16"/>
          <p:cNvSpPr/>
          <p:nvPr/>
        </p:nvSpPr>
        <p:spPr>
          <a:xfrm>
            <a:off x="-1084124" y="7301481"/>
            <a:ext cx="4225648" cy="3913637"/>
          </a:xfrm>
          <a:custGeom>
            <a:avLst/>
            <a:gdLst/>
            <a:ahLst/>
            <a:cxnLst/>
            <a:rect l="l" t="t" r="r" b="b"/>
            <a:pathLst>
              <a:path w="4225648" h="3913637">
                <a:moveTo>
                  <a:pt x="0" y="0"/>
                </a:moveTo>
                <a:lnTo>
                  <a:pt x="4225648" y="0"/>
                </a:lnTo>
                <a:lnTo>
                  <a:pt x="4225648" y="3913638"/>
                </a:lnTo>
                <a:lnTo>
                  <a:pt x="0" y="391363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alphaModFix amt="21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346048" y="1659640"/>
            <a:ext cx="2924655" cy="809154"/>
          </a:xfrm>
          <a:custGeom>
            <a:avLst/>
            <a:gdLst/>
            <a:ahLst/>
            <a:cxnLst/>
            <a:rect l="l" t="t" r="r" b="b"/>
            <a:pathLst>
              <a:path w="2924655" h="809154">
                <a:moveTo>
                  <a:pt x="0" y="0"/>
                </a:moveTo>
                <a:lnTo>
                  <a:pt x="2924654" y="0"/>
                </a:lnTo>
                <a:lnTo>
                  <a:pt x="2924654" y="809155"/>
                </a:lnTo>
                <a:lnTo>
                  <a:pt x="0" y="80915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8288000" cy="10287000"/>
            <a:chOff x="456502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28" r="555"/>
            <a:stretch>
              <a:fillRect/>
            </a:stretch>
          </p:blipFill>
          <p:spPr>
            <a:xfrm>
              <a:off x="456502" y="0"/>
              <a:ext cx="24384000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7232030" y="818856"/>
            <a:ext cx="3585657" cy="1154880"/>
          </a:xfrm>
          <a:custGeom>
            <a:avLst/>
            <a:gdLst/>
            <a:ahLst/>
            <a:cxnLst/>
            <a:rect l="l" t="t" r="r" b="b"/>
            <a:pathLst>
              <a:path w="3585657" h="1154880">
                <a:moveTo>
                  <a:pt x="0" y="0"/>
                </a:moveTo>
                <a:lnTo>
                  <a:pt x="3585658" y="0"/>
                </a:lnTo>
                <a:lnTo>
                  <a:pt x="3585658" y="1154881"/>
                </a:lnTo>
                <a:lnTo>
                  <a:pt x="0" y="115488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39996" y="3768106"/>
            <a:ext cx="17008007" cy="2435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700"/>
              </a:lnSpc>
            </a:pPr>
            <a:r>
              <a:rPr lang="en-US" sz="17000" b="1">
                <a:solidFill>
                  <a:srgbClr val="FEF7E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¡EMPEZAMOS!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392093" cy="102870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7232030" y="818856"/>
            <a:ext cx="3585657" cy="1154880"/>
          </a:xfrm>
          <a:custGeom>
            <a:avLst/>
            <a:gdLst/>
            <a:ahLst/>
            <a:cxnLst/>
            <a:rect l="l" t="t" r="r" b="b"/>
            <a:pathLst>
              <a:path w="3585657" h="1154880">
                <a:moveTo>
                  <a:pt x="0" y="0"/>
                </a:moveTo>
                <a:lnTo>
                  <a:pt x="3585658" y="0"/>
                </a:lnTo>
                <a:lnTo>
                  <a:pt x="3585658" y="1154881"/>
                </a:lnTo>
                <a:lnTo>
                  <a:pt x="0" y="115488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39996" y="3352466"/>
            <a:ext cx="17008007" cy="480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700"/>
              </a:lnSpc>
            </a:pPr>
            <a:r>
              <a:rPr lang="en-US" sz="17000" b="1" dirty="0">
                <a:solidFill>
                  <a:srgbClr val="FEF7E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SOMOS BERDIN GRUPO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333161" y="2589892"/>
            <a:ext cx="6531258" cy="6063498"/>
            <a:chOff x="0" y="0"/>
            <a:chExt cx="1791989" cy="16636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91989" cy="1663650"/>
            </a:xfrm>
            <a:custGeom>
              <a:avLst/>
              <a:gdLst/>
              <a:ahLst/>
              <a:cxnLst/>
              <a:rect l="l" t="t" r="r" b="b"/>
              <a:pathLst>
                <a:path w="1791989" h="1663650">
                  <a:moveTo>
                    <a:pt x="60454" y="0"/>
                  </a:moveTo>
                  <a:lnTo>
                    <a:pt x="1731536" y="0"/>
                  </a:lnTo>
                  <a:cubicBezTo>
                    <a:pt x="1764923" y="0"/>
                    <a:pt x="1791989" y="27066"/>
                    <a:pt x="1791989" y="60454"/>
                  </a:cubicBezTo>
                  <a:lnTo>
                    <a:pt x="1791989" y="1603196"/>
                  </a:lnTo>
                  <a:cubicBezTo>
                    <a:pt x="1791989" y="1636584"/>
                    <a:pt x="1764923" y="1663650"/>
                    <a:pt x="1731536" y="1663650"/>
                  </a:cubicBezTo>
                  <a:lnTo>
                    <a:pt x="60454" y="1663650"/>
                  </a:lnTo>
                  <a:cubicBezTo>
                    <a:pt x="27066" y="1663650"/>
                    <a:pt x="0" y="1636584"/>
                    <a:pt x="0" y="1603196"/>
                  </a:cubicBezTo>
                  <a:lnTo>
                    <a:pt x="0" y="60454"/>
                  </a:lnTo>
                  <a:cubicBezTo>
                    <a:pt x="0" y="27066"/>
                    <a:pt x="27066" y="0"/>
                    <a:pt x="60454" y="0"/>
                  </a:cubicBezTo>
                  <a:close/>
                </a:path>
              </a:pathLst>
            </a:custGeom>
            <a:solidFill>
              <a:srgbClr val="38B6FF"/>
            </a:solidFill>
            <a:ln w="28575" cap="rnd">
              <a:solidFill>
                <a:srgbClr val="FEF7ED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1791989" cy="1730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83254" y="789921"/>
            <a:ext cx="9944787" cy="6194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  <a:spcBef>
                <a:spcPct val="0"/>
              </a:spcBef>
            </a:pPr>
            <a:r>
              <a:rPr lang="en-US" sz="8000" b="1" spc="-320">
                <a:solidFill>
                  <a:srgbClr val="FEF7E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ACOMPAÑAMOS A NUESTROS CLIENTES EN PROYECTOS TECNOLÓGICOS E INFRAESTRUCTURAS CRÍTICAS.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53079" y="3451679"/>
            <a:ext cx="5241668" cy="490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500">
                <a:solidFill>
                  <a:srgbClr val="FEF7ED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TELECOMUNICACIONES</a:t>
            </a:r>
          </a:p>
          <a:p>
            <a:pPr algn="just">
              <a:lnSpc>
                <a:spcPts val="4200"/>
              </a:lnSpc>
            </a:pPr>
            <a:endParaRPr lang="en-US" sz="3500">
              <a:solidFill>
                <a:srgbClr val="FEF7ED"/>
              </a:solidFill>
              <a:latin typeface="Agrandir Narrow"/>
              <a:ea typeface="Agrandir Narrow"/>
              <a:cs typeface="Agrandir Narrow"/>
              <a:sym typeface="Agrandir Narrow"/>
            </a:endParaRPr>
          </a:p>
          <a:p>
            <a:pPr algn="just">
              <a:lnSpc>
                <a:spcPts val="4200"/>
              </a:lnSpc>
            </a:pPr>
            <a:r>
              <a:rPr lang="en-US" sz="3500">
                <a:solidFill>
                  <a:srgbClr val="FEF7ED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SEGURIDAD</a:t>
            </a:r>
          </a:p>
          <a:p>
            <a:pPr algn="just">
              <a:lnSpc>
                <a:spcPts val="4200"/>
              </a:lnSpc>
            </a:pPr>
            <a:endParaRPr lang="en-US" sz="3500">
              <a:solidFill>
                <a:srgbClr val="FEF7ED"/>
              </a:solidFill>
              <a:latin typeface="Agrandir Narrow"/>
              <a:ea typeface="Agrandir Narrow"/>
              <a:cs typeface="Agrandir Narrow"/>
              <a:sym typeface="Agrandir Narrow"/>
            </a:endParaRPr>
          </a:p>
          <a:p>
            <a:pPr algn="just">
              <a:lnSpc>
                <a:spcPts val="4200"/>
              </a:lnSpc>
            </a:pPr>
            <a:r>
              <a:rPr lang="en-US" sz="3500">
                <a:solidFill>
                  <a:srgbClr val="FEF7ED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AUTOMATIZACIÓN</a:t>
            </a:r>
          </a:p>
          <a:p>
            <a:pPr algn="just">
              <a:lnSpc>
                <a:spcPts val="4200"/>
              </a:lnSpc>
            </a:pPr>
            <a:endParaRPr lang="en-US" sz="3500">
              <a:solidFill>
                <a:srgbClr val="FEF7ED"/>
              </a:solidFill>
              <a:latin typeface="Agrandir Narrow"/>
              <a:ea typeface="Agrandir Narrow"/>
              <a:cs typeface="Agrandir Narrow"/>
              <a:sym typeface="Agrandir Narrow"/>
            </a:endParaRPr>
          </a:p>
          <a:p>
            <a:pPr algn="just">
              <a:lnSpc>
                <a:spcPts val="4200"/>
              </a:lnSpc>
            </a:pPr>
            <a:r>
              <a:rPr lang="en-US" sz="3500">
                <a:solidFill>
                  <a:srgbClr val="FEF7ED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Energía</a:t>
            </a:r>
          </a:p>
          <a:p>
            <a:pPr algn="just">
              <a:lnSpc>
                <a:spcPts val="4200"/>
              </a:lnSpc>
            </a:pPr>
            <a:endParaRPr lang="en-US" sz="3500">
              <a:solidFill>
                <a:srgbClr val="FEF7ED"/>
              </a:solidFill>
              <a:latin typeface="Agrandir Narrow"/>
              <a:ea typeface="Agrandir Narrow"/>
              <a:cs typeface="Agrandir Narrow"/>
              <a:sym typeface="Agrandir Narrow"/>
            </a:endParaRPr>
          </a:p>
          <a:p>
            <a:pPr marL="0" lvl="0" indent="0" algn="just">
              <a:lnSpc>
                <a:spcPts val="4200"/>
              </a:lnSpc>
            </a:pPr>
            <a:r>
              <a:rPr lang="en-US" sz="3500">
                <a:solidFill>
                  <a:srgbClr val="FEF7ED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iluminación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094244" y="2913781"/>
            <a:ext cx="3557146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20"/>
              </a:lnSpc>
            </a:pPr>
            <a:r>
              <a:rPr lang="en-US" sz="2100">
                <a:solidFill>
                  <a:srgbClr val="FEF7ED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5 ÁREAS DE NEGOCIO</a:t>
            </a:r>
          </a:p>
        </p:txBody>
      </p:sp>
      <p:sp>
        <p:nvSpPr>
          <p:cNvPr id="9" name="Freeform 9"/>
          <p:cNvSpPr/>
          <p:nvPr/>
        </p:nvSpPr>
        <p:spPr>
          <a:xfrm>
            <a:off x="-1084124" y="7301481"/>
            <a:ext cx="4225648" cy="3913637"/>
          </a:xfrm>
          <a:custGeom>
            <a:avLst/>
            <a:gdLst/>
            <a:ahLst/>
            <a:cxnLst/>
            <a:rect l="l" t="t" r="r" b="b"/>
            <a:pathLst>
              <a:path w="4225648" h="3913637">
                <a:moveTo>
                  <a:pt x="0" y="0"/>
                </a:moveTo>
                <a:lnTo>
                  <a:pt x="4225648" y="0"/>
                </a:lnTo>
                <a:lnTo>
                  <a:pt x="4225648" y="3913638"/>
                </a:lnTo>
                <a:lnTo>
                  <a:pt x="0" y="391363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21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dirty="0"/>
          </a:p>
        </p:txBody>
      </p:sp>
      <p:grpSp>
        <p:nvGrpSpPr>
          <p:cNvPr id="3" name="Group 3"/>
          <p:cNvGrpSpPr/>
          <p:nvPr/>
        </p:nvGrpSpPr>
        <p:grpSpPr>
          <a:xfrm>
            <a:off x="1138490" y="5143500"/>
            <a:ext cx="3726530" cy="1562204"/>
            <a:chOff x="0" y="0"/>
            <a:chExt cx="981473" cy="4114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1473" cy="411445"/>
            </a:xfrm>
            <a:custGeom>
              <a:avLst/>
              <a:gdLst/>
              <a:ahLst/>
              <a:cxnLst/>
              <a:rect l="l" t="t" r="r" b="b"/>
              <a:pathLst>
                <a:path w="981473" h="411445">
                  <a:moveTo>
                    <a:pt x="105953" y="0"/>
                  </a:moveTo>
                  <a:lnTo>
                    <a:pt x="875520" y="0"/>
                  </a:lnTo>
                  <a:cubicBezTo>
                    <a:pt x="934036" y="0"/>
                    <a:pt x="981473" y="47437"/>
                    <a:pt x="981473" y="105953"/>
                  </a:cubicBezTo>
                  <a:lnTo>
                    <a:pt x="981473" y="305491"/>
                  </a:lnTo>
                  <a:cubicBezTo>
                    <a:pt x="981473" y="333592"/>
                    <a:pt x="970310" y="360541"/>
                    <a:pt x="950440" y="380412"/>
                  </a:cubicBezTo>
                  <a:cubicBezTo>
                    <a:pt x="930570" y="400282"/>
                    <a:pt x="903620" y="411445"/>
                    <a:pt x="875520" y="411445"/>
                  </a:cubicBezTo>
                  <a:lnTo>
                    <a:pt x="105953" y="411445"/>
                  </a:lnTo>
                  <a:cubicBezTo>
                    <a:pt x="47437" y="411445"/>
                    <a:pt x="0" y="364008"/>
                    <a:pt x="0" y="305491"/>
                  </a:cubicBezTo>
                  <a:lnTo>
                    <a:pt x="0" y="105953"/>
                  </a:lnTo>
                  <a:cubicBezTo>
                    <a:pt x="0" y="77853"/>
                    <a:pt x="11163" y="50903"/>
                    <a:pt x="31033" y="31033"/>
                  </a:cubicBezTo>
                  <a:cubicBezTo>
                    <a:pt x="50903" y="11163"/>
                    <a:pt x="77853" y="0"/>
                    <a:pt x="105953" y="0"/>
                  </a:cubicBezTo>
                  <a:close/>
                </a:path>
              </a:pathLst>
            </a:custGeom>
            <a:solidFill>
              <a:srgbClr val="38B6FF"/>
            </a:solidFill>
            <a:ln w="28575" cap="rnd">
              <a:solidFill>
                <a:srgbClr val="FEF7ED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981473" cy="487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207920" y="5143500"/>
            <a:ext cx="3726530" cy="1562204"/>
            <a:chOff x="0" y="0"/>
            <a:chExt cx="981473" cy="4114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81473" cy="411445"/>
            </a:xfrm>
            <a:custGeom>
              <a:avLst/>
              <a:gdLst/>
              <a:ahLst/>
              <a:cxnLst/>
              <a:rect l="l" t="t" r="r" b="b"/>
              <a:pathLst>
                <a:path w="981473" h="411445">
                  <a:moveTo>
                    <a:pt x="105953" y="0"/>
                  </a:moveTo>
                  <a:lnTo>
                    <a:pt x="875520" y="0"/>
                  </a:lnTo>
                  <a:cubicBezTo>
                    <a:pt x="934036" y="0"/>
                    <a:pt x="981473" y="47437"/>
                    <a:pt x="981473" y="105953"/>
                  </a:cubicBezTo>
                  <a:lnTo>
                    <a:pt x="981473" y="305491"/>
                  </a:lnTo>
                  <a:cubicBezTo>
                    <a:pt x="981473" y="333592"/>
                    <a:pt x="970310" y="360541"/>
                    <a:pt x="950440" y="380412"/>
                  </a:cubicBezTo>
                  <a:cubicBezTo>
                    <a:pt x="930570" y="400282"/>
                    <a:pt x="903620" y="411445"/>
                    <a:pt x="875520" y="411445"/>
                  </a:cubicBezTo>
                  <a:lnTo>
                    <a:pt x="105953" y="411445"/>
                  </a:lnTo>
                  <a:cubicBezTo>
                    <a:pt x="47437" y="411445"/>
                    <a:pt x="0" y="364008"/>
                    <a:pt x="0" y="305491"/>
                  </a:cubicBezTo>
                  <a:lnTo>
                    <a:pt x="0" y="105953"/>
                  </a:lnTo>
                  <a:cubicBezTo>
                    <a:pt x="0" y="77853"/>
                    <a:pt x="11163" y="50903"/>
                    <a:pt x="31033" y="31033"/>
                  </a:cubicBezTo>
                  <a:cubicBezTo>
                    <a:pt x="50903" y="11163"/>
                    <a:pt x="77853" y="0"/>
                    <a:pt x="105953" y="0"/>
                  </a:cubicBezTo>
                  <a:close/>
                </a:path>
              </a:pathLst>
            </a:custGeom>
            <a:solidFill>
              <a:srgbClr val="38B6FF"/>
            </a:solidFill>
            <a:ln w="28575" cap="rnd">
              <a:solidFill>
                <a:srgbClr val="FEF7ED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981473" cy="487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39250" y="5143500"/>
            <a:ext cx="3726530" cy="1562204"/>
            <a:chOff x="0" y="0"/>
            <a:chExt cx="981473" cy="4114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81473" cy="411445"/>
            </a:xfrm>
            <a:custGeom>
              <a:avLst/>
              <a:gdLst/>
              <a:ahLst/>
              <a:cxnLst/>
              <a:rect l="l" t="t" r="r" b="b"/>
              <a:pathLst>
                <a:path w="981473" h="411445">
                  <a:moveTo>
                    <a:pt x="105953" y="0"/>
                  </a:moveTo>
                  <a:lnTo>
                    <a:pt x="875520" y="0"/>
                  </a:lnTo>
                  <a:cubicBezTo>
                    <a:pt x="934036" y="0"/>
                    <a:pt x="981473" y="47437"/>
                    <a:pt x="981473" y="105953"/>
                  </a:cubicBezTo>
                  <a:lnTo>
                    <a:pt x="981473" y="305491"/>
                  </a:lnTo>
                  <a:cubicBezTo>
                    <a:pt x="981473" y="333592"/>
                    <a:pt x="970310" y="360541"/>
                    <a:pt x="950440" y="380412"/>
                  </a:cubicBezTo>
                  <a:cubicBezTo>
                    <a:pt x="930570" y="400282"/>
                    <a:pt x="903620" y="411445"/>
                    <a:pt x="875520" y="411445"/>
                  </a:cubicBezTo>
                  <a:lnTo>
                    <a:pt x="105953" y="411445"/>
                  </a:lnTo>
                  <a:cubicBezTo>
                    <a:pt x="47437" y="411445"/>
                    <a:pt x="0" y="364008"/>
                    <a:pt x="0" y="305491"/>
                  </a:cubicBezTo>
                  <a:lnTo>
                    <a:pt x="0" y="105953"/>
                  </a:lnTo>
                  <a:cubicBezTo>
                    <a:pt x="0" y="77853"/>
                    <a:pt x="11163" y="50903"/>
                    <a:pt x="31033" y="31033"/>
                  </a:cubicBezTo>
                  <a:cubicBezTo>
                    <a:pt x="50903" y="11163"/>
                    <a:pt x="77853" y="0"/>
                    <a:pt x="105953" y="0"/>
                  </a:cubicBezTo>
                  <a:close/>
                </a:path>
              </a:pathLst>
            </a:custGeom>
            <a:solidFill>
              <a:srgbClr val="38B6FF"/>
            </a:solidFill>
            <a:ln w="28575" cap="rnd">
              <a:solidFill>
                <a:srgbClr val="FEF7ED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981473" cy="487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274313" y="5143500"/>
            <a:ext cx="3726530" cy="1562204"/>
            <a:chOff x="0" y="0"/>
            <a:chExt cx="981473" cy="41144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81473" cy="411445"/>
            </a:xfrm>
            <a:custGeom>
              <a:avLst/>
              <a:gdLst/>
              <a:ahLst/>
              <a:cxnLst/>
              <a:rect l="l" t="t" r="r" b="b"/>
              <a:pathLst>
                <a:path w="981473" h="411445">
                  <a:moveTo>
                    <a:pt x="105953" y="0"/>
                  </a:moveTo>
                  <a:lnTo>
                    <a:pt x="875520" y="0"/>
                  </a:lnTo>
                  <a:cubicBezTo>
                    <a:pt x="934036" y="0"/>
                    <a:pt x="981473" y="47437"/>
                    <a:pt x="981473" y="105953"/>
                  </a:cubicBezTo>
                  <a:lnTo>
                    <a:pt x="981473" y="305491"/>
                  </a:lnTo>
                  <a:cubicBezTo>
                    <a:pt x="981473" y="333592"/>
                    <a:pt x="970310" y="360541"/>
                    <a:pt x="950440" y="380412"/>
                  </a:cubicBezTo>
                  <a:cubicBezTo>
                    <a:pt x="930570" y="400282"/>
                    <a:pt x="903620" y="411445"/>
                    <a:pt x="875520" y="411445"/>
                  </a:cubicBezTo>
                  <a:lnTo>
                    <a:pt x="105953" y="411445"/>
                  </a:lnTo>
                  <a:cubicBezTo>
                    <a:pt x="47437" y="411445"/>
                    <a:pt x="0" y="364008"/>
                    <a:pt x="0" y="305491"/>
                  </a:cubicBezTo>
                  <a:lnTo>
                    <a:pt x="0" y="105953"/>
                  </a:lnTo>
                  <a:cubicBezTo>
                    <a:pt x="0" y="77853"/>
                    <a:pt x="11163" y="50903"/>
                    <a:pt x="31033" y="31033"/>
                  </a:cubicBezTo>
                  <a:cubicBezTo>
                    <a:pt x="50903" y="11163"/>
                    <a:pt x="77853" y="0"/>
                    <a:pt x="105953" y="0"/>
                  </a:cubicBezTo>
                  <a:close/>
                </a:path>
              </a:pathLst>
            </a:custGeom>
            <a:solidFill>
              <a:srgbClr val="38B6FF"/>
            </a:solidFill>
            <a:ln w="28575" cap="rnd">
              <a:solidFill>
                <a:srgbClr val="FEF7ED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981473" cy="487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3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623005" y="5470267"/>
            <a:ext cx="712557" cy="827352"/>
          </a:xfrm>
          <a:custGeom>
            <a:avLst/>
            <a:gdLst/>
            <a:ahLst/>
            <a:cxnLst/>
            <a:rect l="l" t="t" r="r" b="b"/>
            <a:pathLst>
              <a:path w="712557" h="827352">
                <a:moveTo>
                  <a:pt x="0" y="0"/>
                </a:moveTo>
                <a:lnTo>
                  <a:pt x="712557" y="0"/>
                </a:lnTo>
                <a:lnTo>
                  <a:pt x="712557" y="827352"/>
                </a:lnTo>
                <a:lnTo>
                  <a:pt x="0" y="827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38556" y="5513721"/>
            <a:ext cx="600632" cy="821761"/>
          </a:xfrm>
          <a:custGeom>
            <a:avLst/>
            <a:gdLst/>
            <a:ahLst/>
            <a:cxnLst/>
            <a:rect l="l" t="t" r="r" b="b"/>
            <a:pathLst>
              <a:path w="600632" h="821761">
                <a:moveTo>
                  <a:pt x="0" y="0"/>
                </a:moveTo>
                <a:lnTo>
                  <a:pt x="600632" y="0"/>
                </a:lnTo>
                <a:lnTo>
                  <a:pt x="600632" y="821761"/>
                </a:lnTo>
                <a:lnTo>
                  <a:pt x="0" y="8217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632762" y="5478747"/>
            <a:ext cx="480408" cy="891709"/>
          </a:xfrm>
          <a:custGeom>
            <a:avLst/>
            <a:gdLst/>
            <a:ahLst/>
            <a:cxnLst/>
            <a:rect l="l" t="t" r="r" b="b"/>
            <a:pathLst>
              <a:path w="480408" h="891709">
                <a:moveTo>
                  <a:pt x="0" y="0"/>
                </a:moveTo>
                <a:lnTo>
                  <a:pt x="480408" y="0"/>
                </a:lnTo>
                <a:lnTo>
                  <a:pt x="480408" y="891709"/>
                </a:lnTo>
                <a:lnTo>
                  <a:pt x="0" y="8917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484576" y="5452240"/>
            <a:ext cx="1133358" cy="827352"/>
          </a:xfrm>
          <a:custGeom>
            <a:avLst/>
            <a:gdLst/>
            <a:ahLst/>
            <a:cxnLst/>
            <a:rect l="l" t="t" r="r" b="b"/>
            <a:pathLst>
              <a:path w="1133358" h="827352">
                <a:moveTo>
                  <a:pt x="0" y="0"/>
                </a:moveTo>
                <a:lnTo>
                  <a:pt x="1133358" y="0"/>
                </a:lnTo>
                <a:lnTo>
                  <a:pt x="1133358" y="827352"/>
                </a:lnTo>
                <a:lnTo>
                  <a:pt x="0" y="8273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704947" y="5618583"/>
            <a:ext cx="2090700" cy="65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0"/>
              </a:lnSpc>
            </a:pPr>
            <a:r>
              <a:rPr lang="en-US" sz="2300" b="1">
                <a:solidFill>
                  <a:srgbClr val="FEF7ED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PROXIMIDAD + SOPORTE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13930" y="5478222"/>
            <a:ext cx="2324561" cy="94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0"/>
              </a:lnSpc>
            </a:pPr>
            <a:r>
              <a:rPr lang="en-US" sz="2300" b="1">
                <a:solidFill>
                  <a:srgbClr val="FEF7ED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EQUIPO TÉCNICO ESPECIALIZADO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382088" y="5658960"/>
            <a:ext cx="2235282" cy="65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0"/>
              </a:lnSpc>
            </a:pPr>
            <a:r>
              <a:rPr lang="en-US" sz="2300" b="1">
                <a:solidFill>
                  <a:srgbClr val="FEF7ED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16 DELEGACIONES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566144" y="5475708"/>
            <a:ext cx="2434699" cy="94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0"/>
              </a:lnSpc>
            </a:pPr>
            <a:r>
              <a:rPr lang="en-US" sz="2300" b="1">
                <a:solidFill>
                  <a:srgbClr val="FEF7ED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SIEMPRE FABRICANTES LÍDERES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780786" y="727201"/>
            <a:ext cx="9969995" cy="1504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0500"/>
              </a:lnSpc>
              <a:spcBef>
                <a:spcPct val="0"/>
              </a:spcBef>
            </a:pPr>
            <a:r>
              <a:rPr lang="en-US" sz="10500" b="1" spc="-420">
                <a:solidFill>
                  <a:srgbClr val="FEF7E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QUIÉN?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30007" y="5143500"/>
            <a:ext cx="3726530" cy="1562204"/>
            <a:chOff x="0" y="0"/>
            <a:chExt cx="981473" cy="4114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1473" cy="411445"/>
            </a:xfrm>
            <a:custGeom>
              <a:avLst/>
              <a:gdLst/>
              <a:ahLst/>
              <a:cxnLst/>
              <a:rect l="l" t="t" r="r" b="b"/>
              <a:pathLst>
                <a:path w="981473" h="411445">
                  <a:moveTo>
                    <a:pt x="105953" y="0"/>
                  </a:moveTo>
                  <a:lnTo>
                    <a:pt x="875520" y="0"/>
                  </a:lnTo>
                  <a:cubicBezTo>
                    <a:pt x="934036" y="0"/>
                    <a:pt x="981473" y="47437"/>
                    <a:pt x="981473" y="105953"/>
                  </a:cubicBezTo>
                  <a:lnTo>
                    <a:pt x="981473" y="305491"/>
                  </a:lnTo>
                  <a:cubicBezTo>
                    <a:pt x="981473" y="333592"/>
                    <a:pt x="970310" y="360541"/>
                    <a:pt x="950440" y="380412"/>
                  </a:cubicBezTo>
                  <a:cubicBezTo>
                    <a:pt x="930570" y="400282"/>
                    <a:pt x="903620" y="411445"/>
                    <a:pt x="875520" y="411445"/>
                  </a:cubicBezTo>
                  <a:lnTo>
                    <a:pt x="105953" y="411445"/>
                  </a:lnTo>
                  <a:cubicBezTo>
                    <a:pt x="47437" y="411445"/>
                    <a:pt x="0" y="364008"/>
                    <a:pt x="0" y="305491"/>
                  </a:cubicBezTo>
                  <a:lnTo>
                    <a:pt x="0" y="105953"/>
                  </a:lnTo>
                  <a:cubicBezTo>
                    <a:pt x="0" y="77853"/>
                    <a:pt x="11163" y="50903"/>
                    <a:pt x="31033" y="31033"/>
                  </a:cubicBezTo>
                  <a:cubicBezTo>
                    <a:pt x="50903" y="11163"/>
                    <a:pt x="77853" y="0"/>
                    <a:pt x="105953" y="0"/>
                  </a:cubicBezTo>
                  <a:close/>
                </a:path>
              </a:pathLst>
            </a:custGeom>
            <a:solidFill>
              <a:srgbClr val="38B6FF"/>
            </a:solidFill>
            <a:ln w="28575" cap="rnd">
              <a:solidFill>
                <a:srgbClr val="FEF7ED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981473" cy="487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265070" y="5143500"/>
            <a:ext cx="3726530" cy="1562204"/>
            <a:chOff x="0" y="0"/>
            <a:chExt cx="981473" cy="4114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81473" cy="411445"/>
            </a:xfrm>
            <a:custGeom>
              <a:avLst/>
              <a:gdLst/>
              <a:ahLst/>
              <a:cxnLst/>
              <a:rect l="l" t="t" r="r" b="b"/>
              <a:pathLst>
                <a:path w="981473" h="411445">
                  <a:moveTo>
                    <a:pt x="105953" y="0"/>
                  </a:moveTo>
                  <a:lnTo>
                    <a:pt x="875520" y="0"/>
                  </a:lnTo>
                  <a:cubicBezTo>
                    <a:pt x="934036" y="0"/>
                    <a:pt x="981473" y="47437"/>
                    <a:pt x="981473" y="105953"/>
                  </a:cubicBezTo>
                  <a:lnTo>
                    <a:pt x="981473" y="305491"/>
                  </a:lnTo>
                  <a:cubicBezTo>
                    <a:pt x="981473" y="333592"/>
                    <a:pt x="970310" y="360541"/>
                    <a:pt x="950440" y="380412"/>
                  </a:cubicBezTo>
                  <a:cubicBezTo>
                    <a:pt x="930570" y="400282"/>
                    <a:pt x="903620" y="411445"/>
                    <a:pt x="875520" y="411445"/>
                  </a:cubicBezTo>
                  <a:lnTo>
                    <a:pt x="105953" y="411445"/>
                  </a:lnTo>
                  <a:cubicBezTo>
                    <a:pt x="47437" y="411445"/>
                    <a:pt x="0" y="364008"/>
                    <a:pt x="0" y="305491"/>
                  </a:cubicBezTo>
                  <a:lnTo>
                    <a:pt x="0" y="105953"/>
                  </a:lnTo>
                  <a:cubicBezTo>
                    <a:pt x="0" y="77853"/>
                    <a:pt x="11163" y="50903"/>
                    <a:pt x="31033" y="31033"/>
                  </a:cubicBezTo>
                  <a:cubicBezTo>
                    <a:pt x="50903" y="11163"/>
                    <a:pt x="77853" y="0"/>
                    <a:pt x="105953" y="0"/>
                  </a:cubicBezTo>
                  <a:close/>
                </a:path>
              </a:pathLst>
            </a:custGeom>
            <a:solidFill>
              <a:srgbClr val="38B6FF"/>
            </a:solidFill>
            <a:ln w="28575" cap="rnd">
              <a:solidFill>
                <a:srgbClr val="FEF7ED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981473" cy="487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96400" y="5143500"/>
            <a:ext cx="3726530" cy="1562204"/>
            <a:chOff x="0" y="0"/>
            <a:chExt cx="981473" cy="4114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81473" cy="411445"/>
            </a:xfrm>
            <a:custGeom>
              <a:avLst/>
              <a:gdLst/>
              <a:ahLst/>
              <a:cxnLst/>
              <a:rect l="l" t="t" r="r" b="b"/>
              <a:pathLst>
                <a:path w="981473" h="411445">
                  <a:moveTo>
                    <a:pt x="105953" y="0"/>
                  </a:moveTo>
                  <a:lnTo>
                    <a:pt x="875520" y="0"/>
                  </a:lnTo>
                  <a:cubicBezTo>
                    <a:pt x="934036" y="0"/>
                    <a:pt x="981473" y="47437"/>
                    <a:pt x="981473" y="105953"/>
                  </a:cubicBezTo>
                  <a:lnTo>
                    <a:pt x="981473" y="305491"/>
                  </a:lnTo>
                  <a:cubicBezTo>
                    <a:pt x="981473" y="333592"/>
                    <a:pt x="970310" y="360541"/>
                    <a:pt x="950440" y="380412"/>
                  </a:cubicBezTo>
                  <a:cubicBezTo>
                    <a:pt x="930570" y="400282"/>
                    <a:pt x="903620" y="411445"/>
                    <a:pt x="875520" y="411445"/>
                  </a:cubicBezTo>
                  <a:lnTo>
                    <a:pt x="105953" y="411445"/>
                  </a:lnTo>
                  <a:cubicBezTo>
                    <a:pt x="47437" y="411445"/>
                    <a:pt x="0" y="364008"/>
                    <a:pt x="0" y="305491"/>
                  </a:cubicBezTo>
                  <a:lnTo>
                    <a:pt x="0" y="105953"/>
                  </a:lnTo>
                  <a:cubicBezTo>
                    <a:pt x="0" y="77853"/>
                    <a:pt x="11163" y="50903"/>
                    <a:pt x="31033" y="31033"/>
                  </a:cubicBezTo>
                  <a:cubicBezTo>
                    <a:pt x="50903" y="11163"/>
                    <a:pt x="77853" y="0"/>
                    <a:pt x="105953" y="0"/>
                  </a:cubicBezTo>
                  <a:close/>
                </a:path>
              </a:pathLst>
            </a:custGeom>
            <a:solidFill>
              <a:srgbClr val="38B6FF"/>
            </a:solidFill>
            <a:ln w="28575" cap="rnd">
              <a:solidFill>
                <a:srgbClr val="FEF7ED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981473" cy="487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331463" y="5143500"/>
            <a:ext cx="3927837" cy="1562204"/>
            <a:chOff x="0" y="0"/>
            <a:chExt cx="1034492" cy="41144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34492" cy="411445"/>
            </a:xfrm>
            <a:custGeom>
              <a:avLst/>
              <a:gdLst/>
              <a:ahLst/>
              <a:cxnLst/>
              <a:rect l="l" t="t" r="r" b="b"/>
              <a:pathLst>
                <a:path w="1034492" h="411445">
                  <a:moveTo>
                    <a:pt x="100523" y="0"/>
                  </a:moveTo>
                  <a:lnTo>
                    <a:pt x="933969" y="0"/>
                  </a:lnTo>
                  <a:cubicBezTo>
                    <a:pt x="960629" y="0"/>
                    <a:pt x="986198" y="10591"/>
                    <a:pt x="1005050" y="29443"/>
                  </a:cubicBezTo>
                  <a:cubicBezTo>
                    <a:pt x="1023901" y="48294"/>
                    <a:pt x="1034492" y="73863"/>
                    <a:pt x="1034492" y="100523"/>
                  </a:cubicBezTo>
                  <a:lnTo>
                    <a:pt x="1034492" y="310922"/>
                  </a:lnTo>
                  <a:cubicBezTo>
                    <a:pt x="1034492" y="337582"/>
                    <a:pt x="1023901" y="363150"/>
                    <a:pt x="1005050" y="382002"/>
                  </a:cubicBezTo>
                  <a:cubicBezTo>
                    <a:pt x="986198" y="400854"/>
                    <a:pt x="960629" y="411445"/>
                    <a:pt x="933969" y="411445"/>
                  </a:cubicBezTo>
                  <a:lnTo>
                    <a:pt x="100523" y="411445"/>
                  </a:lnTo>
                  <a:cubicBezTo>
                    <a:pt x="45006" y="411445"/>
                    <a:pt x="0" y="366439"/>
                    <a:pt x="0" y="310922"/>
                  </a:cubicBezTo>
                  <a:lnTo>
                    <a:pt x="0" y="100523"/>
                  </a:lnTo>
                  <a:cubicBezTo>
                    <a:pt x="0" y="73863"/>
                    <a:pt x="10591" y="48294"/>
                    <a:pt x="29443" y="29443"/>
                  </a:cubicBezTo>
                  <a:cubicBezTo>
                    <a:pt x="48294" y="10591"/>
                    <a:pt x="73863" y="0"/>
                    <a:pt x="100523" y="0"/>
                  </a:cubicBezTo>
                  <a:close/>
                </a:path>
              </a:pathLst>
            </a:custGeom>
            <a:solidFill>
              <a:srgbClr val="38B6FF"/>
            </a:solidFill>
            <a:ln w="28575" cap="rnd">
              <a:solidFill>
                <a:srgbClr val="FEF7ED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034492" cy="487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3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25257" y="5486633"/>
            <a:ext cx="752031" cy="670247"/>
          </a:xfrm>
          <a:custGeom>
            <a:avLst/>
            <a:gdLst/>
            <a:ahLst/>
            <a:cxnLst/>
            <a:rect l="l" t="t" r="r" b="b"/>
            <a:pathLst>
              <a:path w="752031" h="670247">
                <a:moveTo>
                  <a:pt x="0" y="0"/>
                </a:moveTo>
                <a:lnTo>
                  <a:pt x="752031" y="0"/>
                </a:lnTo>
                <a:lnTo>
                  <a:pt x="752031" y="670247"/>
                </a:lnTo>
                <a:lnTo>
                  <a:pt x="0" y="67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492987" y="5390618"/>
            <a:ext cx="678042" cy="832418"/>
          </a:xfrm>
          <a:custGeom>
            <a:avLst/>
            <a:gdLst/>
            <a:ahLst/>
            <a:cxnLst/>
            <a:rect l="l" t="t" r="r" b="b"/>
            <a:pathLst>
              <a:path w="678042" h="832418">
                <a:moveTo>
                  <a:pt x="0" y="0"/>
                </a:moveTo>
                <a:lnTo>
                  <a:pt x="678043" y="0"/>
                </a:lnTo>
                <a:lnTo>
                  <a:pt x="678043" y="832419"/>
                </a:lnTo>
                <a:lnTo>
                  <a:pt x="0" y="8324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525000" y="5264848"/>
            <a:ext cx="977743" cy="958188"/>
          </a:xfrm>
          <a:custGeom>
            <a:avLst/>
            <a:gdLst/>
            <a:ahLst/>
            <a:cxnLst/>
            <a:rect l="l" t="t" r="r" b="b"/>
            <a:pathLst>
              <a:path w="977743" h="958188">
                <a:moveTo>
                  <a:pt x="0" y="0"/>
                </a:moveTo>
                <a:lnTo>
                  <a:pt x="977743" y="0"/>
                </a:lnTo>
                <a:lnTo>
                  <a:pt x="977743" y="958189"/>
                </a:lnTo>
                <a:lnTo>
                  <a:pt x="0" y="9581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422980" y="5541471"/>
            <a:ext cx="1035489" cy="766262"/>
          </a:xfrm>
          <a:custGeom>
            <a:avLst/>
            <a:gdLst/>
            <a:ahLst/>
            <a:cxnLst/>
            <a:rect l="l" t="t" r="r" b="b"/>
            <a:pathLst>
              <a:path w="1035489" h="766262">
                <a:moveTo>
                  <a:pt x="0" y="0"/>
                </a:moveTo>
                <a:lnTo>
                  <a:pt x="1035489" y="0"/>
                </a:lnTo>
                <a:lnTo>
                  <a:pt x="1035489" y="766262"/>
                </a:lnTo>
                <a:lnTo>
                  <a:pt x="0" y="7662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675084" y="5362043"/>
            <a:ext cx="2090700" cy="65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0"/>
              </a:lnSpc>
            </a:pPr>
            <a:r>
              <a:rPr lang="en-US" sz="2300" b="1">
                <a:solidFill>
                  <a:srgbClr val="FEF7ED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MÁS INTEGRACIÓN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71080" y="5478222"/>
            <a:ext cx="2324561" cy="65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0"/>
              </a:lnSpc>
            </a:pPr>
            <a:r>
              <a:rPr lang="en-US" sz="2300" b="1">
                <a:solidFill>
                  <a:srgbClr val="FEF7ED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MÁS SEGURIDAD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382088" y="5475708"/>
            <a:ext cx="2235282" cy="65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0"/>
              </a:lnSpc>
            </a:pPr>
            <a:r>
              <a:rPr lang="en-US" sz="2300" b="1">
                <a:solidFill>
                  <a:srgbClr val="FEF7ED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MÁS CONECTIVIDAD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623294" y="5475708"/>
            <a:ext cx="2636006" cy="65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0"/>
              </a:lnSpc>
            </a:pPr>
            <a:r>
              <a:rPr lang="en-US" sz="2300" b="1">
                <a:solidFill>
                  <a:srgbClr val="FEF7ED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MÁS MONITORIZACIÓN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780786" y="727201"/>
            <a:ext cx="9969995" cy="1504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0500"/>
              </a:lnSpc>
              <a:spcBef>
                <a:spcPct val="0"/>
              </a:spcBef>
            </a:pPr>
            <a:r>
              <a:rPr lang="en-US" sz="10500" b="1" spc="-420">
                <a:solidFill>
                  <a:srgbClr val="FEF7E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POR QUÉ?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900750" y="4007073"/>
            <a:ext cx="9122180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9"/>
              </a:lnSpc>
            </a:pPr>
            <a:r>
              <a:rPr lang="en-US" sz="2999" b="1">
                <a:solidFill>
                  <a:srgbClr val="FEF7E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LOS ENTORNOS CRÍTICOS NECESITAN: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15962" y="7992829"/>
            <a:ext cx="16151275" cy="1083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83"/>
              </a:lnSpc>
            </a:pPr>
            <a:r>
              <a:rPr lang="en-US" sz="3199" b="1">
                <a:solidFill>
                  <a:srgbClr val="FEF7E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POR ESO HEMOS REUNIDO HOY SOLUCIONES COMPLEMENTARIAS Y FABRICANTES ESPECIALIZADOS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5414768" y="0"/>
            <a:ext cx="18288000" cy="9144000"/>
          </a:xfrm>
          <a:custGeom>
            <a:avLst/>
            <a:gdLst/>
            <a:ahLst/>
            <a:cxnLst/>
            <a:rect l="l" t="t" r="r" b="b"/>
            <a:pathLst>
              <a:path w="18288000" h="9144000">
                <a:moveTo>
                  <a:pt x="0" y="9144000"/>
                </a:moveTo>
                <a:lnTo>
                  <a:pt x="18288000" y="9144000"/>
                </a:lnTo>
                <a:lnTo>
                  <a:pt x="18288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24841" y="1003300"/>
            <a:ext cx="15474602" cy="720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  <a:spcBef>
                <a:spcPct val="0"/>
              </a:spcBef>
            </a:pPr>
            <a:r>
              <a:rPr lang="en-US" sz="8000" b="1" spc="-320">
                <a:solidFill>
                  <a:srgbClr val="FEF7E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LAS INFRAESTRUCTURAS CRÍTICAS YA NO DEPENDEN SOLO DE LA ENERGÍA O LA CONECTIVIDAD, SINO DE LA CAPACIDAD DE INTEGRAR, MONITORIZAR Y PROTEGER TODO EL ECOSISTEMA.</a:t>
            </a:r>
          </a:p>
        </p:txBody>
      </p:sp>
      <p:sp>
        <p:nvSpPr>
          <p:cNvPr id="4" name="Freeform 4"/>
          <p:cNvSpPr/>
          <p:nvPr/>
        </p:nvSpPr>
        <p:spPr>
          <a:xfrm>
            <a:off x="-1084124" y="7301481"/>
            <a:ext cx="4225648" cy="3913637"/>
          </a:xfrm>
          <a:custGeom>
            <a:avLst/>
            <a:gdLst/>
            <a:ahLst/>
            <a:cxnLst/>
            <a:rect l="l" t="t" r="r" b="b"/>
            <a:pathLst>
              <a:path w="4225648" h="3913637">
                <a:moveTo>
                  <a:pt x="0" y="0"/>
                </a:moveTo>
                <a:lnTo>
                  <a:pt x="4225648" y="0"/>
                </a:lnTo>
                <a:lnTo>
                  <a:pt x="4225648" y="3913638"/>
                </a:lnTo>
                <a:lnTo>
                  <a:pt x="0" y="391363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alphaModFix amt="21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30007" y="5143500"/>
            <a:ext cx="3726530" cy="1562204"/>
            <a:chOff x="0" y="0"/>
            <a:chExt cx="981473" cy="4114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1473" cy="411445"/>
            </a:xfrm>
            <a:custGeom>
              <a:avLst/>
              <a:gdLst/>
              <a:ahLst/>
              <a:cxnLst/>
              <a:rect l="l" t="t" r="r" b="b"/>
              <a:pathLst>
                <a:path w="981473" h="411445">
                  <a:moveTo>
                    <a:pt x="105953" y="0"/>
                  </a:moveTo>
                  <a:lnTo>
                    <a:pt x="875520" y="0"/>
                  </a:lnTo>
                  <a:cubicBezTo>
                    <a:pt x="934036" y="0"/>
                    <a:pt x="981473" y="47437"/>
                    <a:pt x="981473" y="105953"/>
                  </a:cubicBezTo>
                  <a:lnTo>
                    <a:pt x="981473" y="305491"/>
                  </a:lnTo>
                  <a:cubicBezTo>
                    <a:pt x="981473" y="333592"/>
                    <a:pt x="970310" y="360541"/>
                    <a:pt x="950440" y="380412"/>
                  </a:cubicBezTo>
                  <a:cubicBezTo>
                    <a:pt x="930570" y="400282"/>
                    <a:pt x="903620" y="411445"/>
                    <a:pt x="875520" y="411445"/>
                  </a:cubicBezTo>
                  <a:lnTo>
                    <a:pt x="105953" y="411445"/>
                  </a:lnTo>
                  <a:cubicBezTo>
                    <a:pt x="47437" y="411445"/>
                    <a:pt x="0" y="364008"/>
                    <a:pt x="0" y="305491"/>
                  </a:cubicBezTo>
                  <a:lnTo>
                    <a:pt x="0" y="105953"/>
                  </a:lnTo>
                  <a:cubicBezTo>
                    <a:pt x="0" y="77853"/>
                    <a:pt x="11163" y="50903"/>
                    <a:pt x="31033" y="31033"/>
                  </a:cubicBezTo>
                  <a:cubicBezTo>
                    <a:pt x="50903" y="11163"/>
                    <a:pt x="77853" y="0"/>
                    <a:pt x="105953" y="0"/>
                  </a:cubicBezTo>
                  <a:close/>
                </a:path>
              </a:pathLst>
            </a:custGeom>
            <a:solidFill>
              <a:srgbClr val="38B6FF"/>
            </a:solidFill>
            <a:ln w="28575" cap="rnd">
              <a:solidFill>
                <a:srgbClr val="FEF7ED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981473" cy="487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265070" y="5143500"/>
            <a:ext cx="3726530" cy="1562204"/>
            <a:chOff x="0" y="0"/>
            <a:chExt cx="981473" cy="4114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81473" cy="411445"/>
            </a:xfrm>
            <a:custGeom>
              <a:avLst/>
              <a:gdLst/>
              <a:ahLst/>
              <a:cxnLst/>
              <a:rect l="l" t="t" r="r" b="b"/>
              <a:pathLst>
                <a:path w="981473" h="411445">
                  <a:moveTo>
                    <a:pt x="105953" y="0"/>
                  </a:moveTo>
                  <a:lnTo>
                    <a:pt x="875520" y="0"/>
                  </a:lnTo>
                  <a:cubicBezTo>
                    <a:pt x="934036" y="0"/>
                    <a:pt x="981473" y="47437"/>
                    <a:pt x="981473" y="105953"/>
                  </a:cubicBezTo>
                  <a:lnTo>
                    <a:pt x="981473" y="305491"/>
                  </a:lnTo>
                  <a:cubicBezTo>
                    <a:pt x="981473" y="333592"/>
                    <a:pt x="970310" y="360541"/>
                    <a:pt x="950440" y="380412"/>
                  </a:cubicBezTo>
                  <a:cubicBezTo>
                    <a:pt x="930570" y="400282"/>
                    <a:pt x="903620" y="411445"/>
                    <a:pt x="875520" y="411445"/>
                  </a:cubicBezTo>
                  <a:lnTo>
                    <a:pt x="105953" y="411445"/>
                  </a:lnTo>
                  <a:cubicBezTo>
                    <a:pt x="47437" y="411445"/>
                    <a:pt x="0" y="364008"/>
                    <a:pt x="0" y="305491"/>
                  </a:cubicBezTo>
                  <a:lnTo>
                    <a:pt x="0" y="105953"/>
                  </a:lnTo>
                  <a:cubicBezTo>
                    <a:pt x="0" y="77853"/>
                    <a:pt x="11163" y="50903"/>
                    <a:pt x="31033" y="31033"/>
                  </a:cubicBezTo>
                  <a:cubicBezTo>
                    <a:pt x="50903" y="11163"/>
                    <a:pt x="77853" y="0"/>
                    <a:pt x="105953" y="0"/>
                  </a:cubicBezTo>
                  <a:close/>
                </a:path>
              </a:pathLst>
            </a:custGeom>
            <a:solidFill>
              <a:srgbClr val="38B6FF"/>
            </a:solidFill>
            <a:ln w="28575" cap="rnd">
              <a:solidFill>
                <a:srgbClr val="FEF7ED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981473" cy="487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96400" y="5143500"/>
            <a:ext cx="3726530" cy="1562204"/>
            <a:chOff x="0" y="0"/>
            <a:chExt cx="981473" cy="4114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81473" cy="411445"/>
            </a:xfrm>
            <a:custGeom>
              <a:avLst/>
              <a:gdLst/>
              <a:ahLst/>
              <a:cxnLst/>
              <a:rect l="l" t="t" r="r" b="b"/>
              <a:pathLst>
                <a:path w="981473" h="411445">
                  <a:moveTo>
                    <a:pt x="105953" y="0"/>
                  </a:moveTo>
                  <a:lnTo>
                    <a:pt x="875520" y="0"/>
                  </a:lnTo>
                  <a:cubicBezTo>
                    <a:pt x="934036" y="0"/>
                    <a:pt x="981473" y="47437"/>
                    <a:pt x="981473" y="105953"/>
                  </a:cubicBezTo>
                  <a:lnTo>
                    <a:pt x="981473" y="305491"/>
                  </a:lnTo>
                  <a:cubicBezTo>
                    <a:pt x="981473" y="333592"/>
                    <a:pt x="970310" y="360541"/>
                    <a:pt x="950440" y="380412"/>
                  </a:cubicBezTo>
                  <a:cubicBezTo>
                    <a:pt x="930570" y="400282"/>
                    <a:pt x="903620" y="411445"/>
                    <a:pt x="875520" y="411445"/>
                  </a:cubicBezTo>
                  <a:lnTo>
                    <a:pt x="105953" y="411445"/>
                  </a:lnTo>
                  <a:cubicBezTo>
                    <a:pt x="47437" y="411445"/>
                    <a:pt x="0" y="364008"/>
                    <a:pt x="0" y="305491"/>
                  </a:cubicBezTo>
                  <a:lnTo>
                    <a:pt x="0" y="105953"/>
                  </a:lnTo>
                  <a:cubicBezTo>
                    <a:pt x="0" y="77853"/>
                    <a:pt x="11163" y="50903"/>
                    <a:pt x="31033" y="31033"/>
                  </a:cubicBezTo>
                  <a:cubicBezTo>
                    <a:pt x="50903" y="11163"/>
                    <a:pt x="77853" y="0"/>
                    <a:pt x="105953" y="0"/>
                  </a:cubicBezTo>
                  <a:close/>
                </a:path>
              </a:pathLst>
            </a:custGeom>
            <a:solidFill>
              <a:srgbClr val="38B6FF"/>
            </a:solidFill>
            <a:ln w="28575" cap="rnd">
              <a:solidFill>
                <a:srgbClr val="FEF7ED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981473" cy="487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331463" y="5143500"/>
            <a:ext cx="3927837" cy="1562204"/>
            <a:chOff x="0" y="0"/>
            <a:chExt cx="1034492" cy="41144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34492" cy="411445"/>
            </a:xfrm>
            <a:custGeom>
              <a:avLst/>
              <a:gdLst/>
              <a:ahLst/>
              <a:cxnLst/>
              <a:rect l="l" t="t" r="r" b="b"/>
              <a:pathLst>
                <a:path w="1034492" h="411445">
                  <a:moveTo>
                    <a:pt x="100523" y="0"/>
                  </a:moveTo>
                  <a:lnTo>
                    <a:pt x="933969" y="0"/>
                  </a:lnTo>
                  <a:cubicBezTo>
                    <a:pt x="960629" y="0"/>
                    <a:pt x="986198" y="10591"/>
                    <a:pt x="1005050" y="29443"/>
                  </a:cubicBezTo>
                  <a:cubicBezTo>
                    <a:pt x="1023901" y="48294"/>
                    <a:pt x="1034492" y="73863"/>
                    <a:pt x="1034492" y="100523"/>
                  </a:cubicBezTo>
                  <a:lnTo>
                    <a:pt x="1034492" y="310922"/>
                  </a:lnTo>
                  <a:cubicBezTo>
                    <a:pt x="1034492" y="337582"/>
                    <a:pt x="1023901" y="363150"/>
                    <a:pt x="1005050" y="382002"/>
                  </a:cubicBezTo>
                  <a:cubicBezTo>
                    <a:pt x="986198" y="400854"/>
                    <a:pt x="960629" y="411445"/>
                    <a:pt x="933969" y="411445"/>
                  </a:cubicBezTo>
                  <a:lnTo>
                    <a:pt x="100523" y="411445"/>
                  </a:lnTo>
                  <a:cubicBezTo>
                    <a:pt x="45006" y="411445"/>
                    <a:pt x="0" y="366439"/>
                    <a:pt x="0" y="310922"/>
                  </a:cubicBezTo>
                  <a:lnTo>
                    <a:pt x="0" y="100523"/>
                  </a:lnTo>
                  <a:cubicBezTo>
                    <a:pt x="0" y="73863"/>
                    <a:pt x="10591" y="48294"/>
                    <a:pt x="29443" y="29443"/>
                  </a:cubicBezTo>
                  <a:cubicBezTo>
                    <a:pt x="48294" y="10591"/>
                    <a:pt x="73863" y="0"/>
                    <a:pt x="100523" y="0"/>
                  </a:cubicBezTo>
                  <a:close/>
                </a:path>
              </a:pathLst>
            </a:custGeom>
            <a:solidFill>
              <a:srgbClr val="38B6FF"/>
            </a:solidFill>
            <a:ln w="28575" cap="rnd">
              <a:solidFill>
                <a:srgbClr val="FEF7ED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034492" cy="487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3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24630" y="5467085"/>
            <a:ext cx="895533" cy="679486"/>
          </a:xfrm>
          <a:custGeom>
            <a:avLst/>
            <a:gdLst/>
            <a:ahLst/>
            <a:cxnLst/>
            <a:rect l="l" t="t" r="r" b="b"/>
            <a:pathLst>
              <a:path w="895533" h="679486">
                <a:moveTo>
                  <a:pt x="0" y="0"/>
                </a:moveTo>
                <a:lnTo>
                  <a:pt x="895533" y="0"/>
                </a:lnTo>
                <a:lnTo>
                  <a:pt x="895533" y="679485"/>
                </a:lnTo>
                <a:lnTo>
                  <a:pt x="0" y="6794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453452" y="5390618"/>
            <a:ext cx="946178" cy="946178"/>
          </a:xfrm>
          <a:custGeom>
            <a:avLst/>
            <a:gdLst/>
            <a:ahLst/>
            <a:cxnLst/>
            <a:rect l="l" t="t" r="r" b="b"/>
            <a:pathLst>
              <a:path w="946178" h="946178">
                <a:moveTo>
                  <a:pt x="0" y="0"/>
                </a:moveTo>
                <a:lnTo>
                  <a:pt x="946178" y="0"/>
                </a:lnTo>
                <a:lnTo>
                  <a:pt x="946178" y="946178"/>
                </a:lnTo>
                <a:lnTo>
                  <a:pt x="0" y="9461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485094" y="5308731"/>
            <a:ext cx="1028065" cy="1028065"/>
          </a:xfrm>
          <a:custGeom>
            <a:avLst/>
            <a:gdLst/>
            <a:ahLst/>
            <a:cxnLst/>
            <a:rect l="l" t="t" r="r" b="b"/>
            <a:pathLst>
              <a:path w="1028065" h="1028065">
                <a:moveTo>
                  <a:pt x="0" y="0"/>
                </a:moveTo>
                <a:lnTo>
                  <a:pt x="1028065" y="0"/>
                </a:lnTo>
                <a:lnTo>
                  <a:pt x="1028065" y="1028065"/>
                </a:lnTo>
                <a:lnTo>
                  <a:pt x="0" y="10280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518230" y="5546509"/>
            <a:ext cx="989738" cy="873444"/>
          </a:xfrm>
          <a:custGeom>
            <a:avLst/>
            <a:gdLst/>
            <a:ahLst/>
            <a:cxnLst/>
            <a:rect l="l" t="t" r="r" b="b"/>
            <a:pathLst>
              <a:path w="989738" h="873444">
                <a:moveTo>
                  <a:pt x="0" y="0"/>
                </a:moveTo>
                <a:lnTo>
                  <a:pt x="989738" y="0"/>
                </a:lnTo>
                <a:lnTo>
                  <a:pt x="989738" y="873445"/>
                </a:lnTo>
                <a:lnTo>
                  <a:pt x="0" y="8734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675084" y="5362043"/>
            <a:ext cx="2090700" cy="65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0"/>
              </a:lnSpc>
            </a:pPr>
            <a:r>
              <a:rPr lang="en-US" sz="2300" b="1">
                <a:solidFill>
                  <a:srgbClr val="FEF7ED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HABLAR CON FABRICANTES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71080" y="5478222"/>
            <a:ext cx="2324561" cy="65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0"/>
              </a:lnSpc>
            </a:pPr>
            <a:r>
              <a:rPr lang="en-US" sz="2300" b="1">
                <a:solidFill>
                  <a:srgbClr val="FEF7ED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VISITAR MAQUETAS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382088" y="5475708"/>
            <a:ext cx="2235282" cy="65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0"/>
              </a:lnSpc>
            </a:pPr>
            <a:r>
              <a:rPr lang="en-US" sz="2300" b="1">
                <a:solidFill>
                  <a:srgbClr val="FEF7ED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INVITACIÓN A PREGUNTAR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623294" y="5475708"/>
            <a:ext cx="2636006" cy="94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0"/>
              </a:lnSpc>
            </a:pPr>
            <a:r>
              <a:rPr lang="en-US" sz="2300" b="1">
                <a:solidFill>
                  <a:srgbClr val="FEF7ED"/>
                </a:solidFill>
                <a:latin typeface="Agrandir Narrow Bold"/>
                <a:ea typeface="Agrandir Narrow Bold"/>
                <a:cs typeface="Agrandir Narrow Bold"/>
                <a:sym typeface="Agrandir Narrow Bold"/>
              </a:rPr>
              <a:t>COMPARTIR NECESIDADES REALES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780786" y="727201"/>
            <a:ext cx="9969995" cy="1504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0500"/>
              </a:lnSpc>
              <a:spcBef>
                <a:spcPct val="0"/>
              </a:spcBef>
            </a:pPr>
            <a:r>
              <a:rPr lang="en-US" sz="10500" b="1" spc="-420">
                <a:solidFill>
                  <a:srgbClr val="FEF7E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QUÉ?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713156" y="3409950"/>
            <a:ext cx="13166488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50"/>
              </a:lnSpc>
            </a:pPr>
            <a:r>
              <a:rPr lang="en-US" sz="4500" b="1">
                <a:solidFill>
                  <a:srgbClr val="FEF7E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QUEREMOS QUE ESTA JORNADA SEA ÚTIL, CERCANA Y PRÁCTICA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15962" y="7954729"/>
            <a:ext cx="16151275" cy="84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50"/>
              </a:lnSpc>
            </a:pPr>
            <a:r>
              <a:rPr lang="en-US" sz="5000" b="1">
                <a:solidFill>
                  <a:srgbClr val="FEF7E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GRACIAS POR ACOMPAÑARNOS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8100"/>
            <a:ext cx="18288000" cy="10287000"/>
            <a:chOff x="1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383"/>
            <a:stretch>
              <a:fillRect/>
            </a:stretch>
          </p:blipFill>
          <p:spPr>
            <a:xfrm>
              <a:off x="1" y="0"/>
              <a:ext cx="24384000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7232030" y="818856"/>
            <a:ext cx="3585657" cy="1154880"/>
          </a:xfrm>
          <a:custGeom>
            <a:avLst/>
            <a:gdLst/>
            <a:ahLst/>
            <a:cxnLst/>
            <a:rect l="l" t="t" r="r" b="b"/>
            <a:pathLst>
              <a:path w="3585657" h="1154880">
                <a:moveTo>
                  <a:pt x="0" y="0"/>
                </a:moveTo>
                <a:lnTo>
                  <a:pt x="3585658" y="0"/>
                </a:lnTo>
                <a:lnTo>
                  <a:pt x="3585658" y="1154881"/>
                </a:lnTo>
                <a:lnTo>
                  <a:pt x="0" y="115488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39996" y="3931689"/>
            <a:ext cx="17008007" cy="225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</a:pPr>
            <a:r>
              <a:rPr lang="en-US" sz="8000" b="1">
                <a:solidFill>
                  <a:srgbClr val="FEF7E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NUEVOS RETOS EN CONECTIVIDAD Y SEGURIDAD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24841" y="1003300"/>
            <a:ext cx="15474602" cy="720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  <a:spcBef>
                <a:spcPct val="0"/>
              </a:spcBef>
            </a:pPr>
            <a:r>
              <a:rPr lang="en-US" sz="8000" b="1" spc="-320">
                <a:solidFill>
                  <a:srgbClr val="FEF7ED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HOY YA NO HABLAMOS SOLO DE CABLEADO O VIDEOVIGILANCIA POR SEPARADO. HABLAMOS DE ECOSISTEMAS CONECTADOS DONDE LA DISPONIBILIDAD, LA SEGURIDAD Y LA VISIBILIDAD SON CRÍTICAS</a:t>
            </a:r>
          </a:p>
        </p:txBody>
      </p:sp>
      <p:sp>
        <p:nvSpPr>
          <p:cNvPr id="4" name="Freeform 4"/>
          <p:cNvSpPr/>
          <p:nvPr/>
        </p:nvSpPr>
        <p:spPr>
          <a:xfrm>
            <a:off x="-1084124" y="7301481"/>
            <a:ext cx="4225648" cy="3913637"/>
          </a:xfrm>
          <a:custGeom>
            <a:avLst/>
            <a:gdLst/>
            <a:ahLst/>
            <a:cxnLst/>
            <a:rect l="l" t="t" r="r" b="b"/>
            <a:pathLst>
              <a:path w="4225648" h="3913637">
                <a:moveTo>
                  <a:pt x="0" y="0"/>
                </a:moveTo>
                <a:lnTo>
                  <a:pt x="4225648" y="0"/>
                </a:lnTo>
                <a:lnTo>
                  <a:pt x="4225648" y="3913638"/>
                </a:lnTo>
                <a:lnTo>
                  <a:pt x="0" y="391363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21999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354</Words>
  <Application>Microsoft Office PowerPoint</Application>
  <PresentationFormat>Personalizado</PresentationFormat>
  <Paragraphs>65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Canva Sans Bold</vt:lpstr>
      <vt:lpstr>Montserrat Light</vt:lpstr>
      <vt:lpstr>Agrandir Narrow Bold</vt:lpstr>
      <vt:lpstr>Poppins Ultra-Bold</vt:lpstr>
      <vt:lpstr>Canva Sans</vt:lpstr>
      <vt:lpstr>Agrandir Narrow</vt:lpstr>
      <vt:lpstr>Montserrat Classic Bold</vt:lpstr>
      <vt:lpstr>Montserrat Light Bold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PANTALLAS OMERAKI</dc:title>
  <dc:creator>Ana Gil</dc:creator>
  <cp:lastModifiedBy>Ana Gil</cp:lastModifiedBy>
  <cp:revision>3</cp:revision>
  <dcterms:created xsi:type="dcterms:W3CDTF">2006-08-16T00:00:00Z</dcterms:created>
  <dcterms:modified xsi:type="dcterms:W3CDTF">2026-05-29T10:47:41Z</dcterms:modified>
  <dc:identifier>DAHKBR_laS4</dc:identifier>
</cp:coreProperties>
</file>